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9"/>
  </p:notesMasterIdLst>
  <p:sldIdLst>
    <p:sldId id="256" r:id="rId2"/>
    <p:sldId id="355" r:id="rId3"/>
    <p:sldId id="358" r:id="rId4"/>
    <p:sldId id="350" r:id="rId5"/>
    <p:sldId id="341" r:id="rId6"/>
    <p:sldId id="356" r:id="rId7"/>
    <p:sldId id="357" r:id="rId8"/>
    <p:sldId id="352" r:id="rId9"/>
    <p:sldId id="348" r:id="rId10"/>
    <p:sldId id="353" r:id="rId11"/>
    <p:sldId id="354" r:id="rId12"/>
    <p:sldId id="344" r:id="rId13"/>
    <p:sldId id="343" r:id="rId14"/>
    <p:sldId id="338" r:id="rId15"/>
    <p:sldId id="340" r:id="rId16"/>
    <p:sldId id="349" r:id="rId17"/>
    <p:sldId id="34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APC-IOG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3600" dirty="0" err="1">
                <a:latin typeface="Bahnschrift SemiBold" panose="020B0502040204020203" pitchFamily="34" charset="0"/>
              </a:rPr>
              <a:t>Welcome</a:t>
            </a:r>
            <a:r>
              <a:rPr lang="fr-FR" sz="3600" dirty="0">
                <a:latin typeface="Bahnschrift SemiBold" panose="020B0502040204020203" pitchFamily="34" charset="0"/>
              </a:rPr>
              <a:t> to </a:t>
            </a:r>
            <a:br>
              <a:rPr lang="fr-FR" sz="36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5400" dirty="0" err="1">
                <a:latin typeface="Bahnschrift SemiBold" panose="020B0502040204020203" pitchFamily="34" charset="0"/>
              </a:rPr>
              <a:t>SupOptique</a:t>
            </a:r>
            <a:br>
              <a:rPr lang="fr-FR" sz="5400" dirty="0">
                <a:latin typeface="Bahnschrift SemiBold" panose="020B0502040204020203" pitchFamily="34" charset="0"/>
              </a:rPr>
            </a:b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70E42B16-642A-32CB-A20F-CCC41FC60465}"/>
              </a:ext>
            </a:extLst>
          </p:cNvPr>
          <p:cNvSpPr txBox="1">
            <a:spLocks/>
          </p:cNvSpPr>
          <p:nvPr/>
        </p:nvSpPr>
        <p:spPr>
          <a:xfrm>
            <a:off x="320040" y="5640212"/>
            <a:ext cx="2694039" cy="88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Opto-Electronique</a:t>
            </a:r>
          </a:p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Outils Numériques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D624AC3-D5DF-32EB-92B1-789BED77454A}"/>
              </a:ext>
            </a:extLst>
          </p:cNvPr>
          <p:cNvSpPr txBox="1"/>
          <p:nvPr/>
        </p:nvSpPr>
        <p:spPr>
          <a:xfrm>
            <a:off x="6279867" y="5998694"/>
            <a:ext cx="5417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ahnschrift SemiBold" panose="020B0502040204020203" pitchFamily="34" charset="0"/>
              </a:rPr>
              <a:t>https://lense.institutoptique.fr/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2078-5DED-8BCB-E677-A1A2D9923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ECD18D-6BE8-0B8D-D414-AA59B99BF60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ED3871-1D67-9EF6-6979-620A1AE2CF6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Compétences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A8437-0399-979D-B01C-545767EF065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DB9CDB-B234-DBB2-29F0-8D825D3A0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528C9B-3D07-DE1F-E31C-1BB771FDF4E0}"/>
              </a:ext>
            </a:extLst>
          </p:cNvPr>
          <p:cNvSpPr txBox="1"/>
          <p:nvPr/>
        </p:nvSpPr>
        <p:spPr>
          <a:xfrm>
            <a:off x="7673888" y="1404836"/>
            <a:ext cx="4020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effectLst/>
                <a:hlinkClick r:id="rId3"/>
              </a:rPr>
              <a:t>https://tinyurl.com/APC-IOGS</a:t>
            </a:r>
            <a:endParaRPr lang="fr-FR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E92E1F-4E48-1401-5722-E407894C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89" y="3054646"/>
            <a:ext cx="2194010" cy="219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2883B5-1155-D3A2-65BB-C9C9D21E4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2121408"/>
            <a:ext cx="7490544" cy="45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2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66A1C-A49E-A21E-FE36-2AFA6025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BAE75B-AB28-642F-084F-A582276DDF4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835B5D-FD5A-16EC-8BE8-6C87E9FBF26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Compétences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E1492-A9E9-2E7F-5391-43C489834BDD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209BBF-4172-0C57-858B-3346EF5BB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10F513-DCD0-4EBA-1A39-C03E3480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7" y="1590332"/>
            <a:ext cx="10797851" cy="51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2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3600" dirty="0">
                <a:latin typeface="Bahnschrift SemiBold" panose="020B0502040204020203" pitchFamily="34" charset="0"/>
              </a:rPr>
              <a:t>Semestre 5</a:t>
            </a:r>
            <a:br>
              <a:rPr lang="fr-FR" sz="36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5400" dirty="0">
                <a:latin typeface="Bahnschrift SemiBold" panose="020B0502040204020203" pitchFamily="34" charset="0"/>
              </a:rPr>
              <a:t>Systèmes Optiques</a:t>
            </a:r>
            <a:br>
              <a:rPr lang="fr-FR" sz="5400" dirty="0">
                <a:latin typeface="Bahnschrift SemiBold" panose="020B0502040204020203" pitchFamily="34" charset="0"/>
              </a:rPr>
            </a:b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70E42B16-642A-32CB-A20F-CCC41FC60465}"/>
              </a:ext>
            </a:extLst>
          </p:cNvPr>
          <p:cNvSpPr txBox="1">
            <a:spLocks/>
          </p:cNvSpPr>
          <p:nvPr/>
        </p:nvSpPr>
        <p:spPr>
          <a:xfrm>
            <a:off x="320040" y="5640212"/>
            <a:ext cx="2694039" cy="88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Opto-Electronique</a:t>
            </a:r>
          </a:p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4250401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Conception d’un système optique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5B0B69C1-F2A4-3AED-5BD5-8A149A1A801E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sp>
        <p:nvSpPr>
          <p:cNvPr id="61" name="Flèche : pentagone 60">
            <a:extLst>
              <a:ext uri="{FF2B5EF4-FFF2-40B4-BE49-F238E27FC236}">
                <a16:creationId xmlns:a16="http://schemas.microsoft.com/office/drawing/2014/main" id="{A48CFDD8-919C-C576-823B-C65F357AD387}"/>
              </a:ext>
            </a:extLst>
          </p:cNvPr>
          <p:cNvSpPr/>
          <p:nvPr/>
        </p:nvSpPr>
        <p:spPr>
          <a:xfrm>
            <a:off x="618915" y="1610717"/>
            <a:ext cx="3687909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Conception d’un système optique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F15BAB8-0E09-1168-DB15-0CB08841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93" y="5109217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 : carré corné 53">
            <a:extLst>
              <a:ext uri="{FF2B5EF4-FFF2-40B4-BE49-F238E27FC236}">
                <a16:creationId xmlns:a16="http://schemas.microsoft.com/office/drawing/2014/main" id="{57A57D86-463F-204E-70A2-2628DDB3CEAF}"/>
              </a:ext>
            </a:extLst>
          </p:cNvPr>
          <p:cNvSpPr/>
          <p:nvPr/>
        </p:nvSpPr>
        <p:spPr>
          <a:xfrm>
            <a:off x="3923645" y="440618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F6FE325-572C-F942-7935-23676A7D0DDD}"/>
              </a:ext>
            </a:extLst>
          </p:cNvPr>
          <p:cNvSpPr/>
          <p:nvPr/>
        </p:nvSpPr>
        <p:spPr>
          <a:xfrm>
            <a:off x="939322" y="4210561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0AD1B10-B412-E5A0-10E7-2AD2A846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869" y="4011461"/>
            <a:ext cx="1748290" cy="1397924"/>
          </a:xfrm>
          <a:prstGeom prst="rect">
            <a:avLst/>
          </a:prstGeom>
        </p:spPr>
      </p:pic>
      <p:sp>
        <p:nvSpPr>
          <p:cNvPr id="10" name="Flèche : pentagone 10">
            <a:extLst>
              <a:ext uri="{FF2B5EF4-FFF2-40B4-BE49-F238E27FC236}">
                <a16:creationId xmlns:a16="http://schemas.microsoft.com/office/drawing/2014/main" id="{6D8FF9CF-F72C-3481-6934-36911B13309D}"/>
              </a:ext>
            </a:extLst>
          </p:cNvPr>
          <p:cNvSpPr/>
          <p:nvPr/>
        </p:nvSpPr>
        <p:spPr>
          <a:xfrm>
            <a:off x="6369392" y="4418576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11" name="Organigramme : Multidocument 10">
            <a:extLst>
              <a:ext uri="{FF2B5EF4-FFF2-40B4-BE49-F238E27FC236}">
                <a16:creationId xmlns:a16="http://schemas.microsoft.com/office/drawing/2014/main" id="{B3DFDF21-DDF0-BA1D-805E-D2374009E294}"/>
              </a:ext>
            </a:extLst>
          </p:cNvPr>
          <p:cNvSpPr/>
          <p:nvPr/>
        </p:nvSpPr>
        <p:spPr>
          <a:xfrm>
            <a:off x="9746206" y="4387417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16A60FF-0CCA-ADAC-EE5F-2A1E33AA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32" y="4315328"/>
            <a:ext cx="993117" cy="109405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4190620-05D8-FA93-59A1-E7509C2E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42" y="4289540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15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Devenir </a:t>
            </a:r>
            <a:r>
              <a:rPr lang="fr-FR" sz="4000" dirty="0" err="1"/>
              <a:t>ingénieur·e</a:t>
            </a:r>
            <a:r>
              <a:rPr lang="fr-FR" sz="4000" dirty="0"/>
              <a:t> en photonique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 : coins arrondis 6">
            <a:extLst>
              <a:ext uri="{FF2B5EF4-FFF2-40B4-BE49-F238E27FC236}">
                <a16:creationId xmlns:a16="http://schemas.microsoft.com/office/drawing/2014/main" id="{08BF1BCB-A8AA-1D2B-365D-5C6C3898E04D}"/>
              </a:ext>
            </a:extLst>
          </p:cNvPr>
          <p:cNvSpPr/>
          <p:nvPr/>
        </p:nvSpPr>
        <p:spPr>
          <a:xfrm>
            <a:off x="1216072" y="3973489"/>
            <a:ext cx="2701267" cy="114745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Physique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9" name="Rectangle : coins arrondis 20">
            <a:extLst>
              <a:ext uri="{FF2B5EF4-FFF2-40B4-BE49-F238E27FC236}">
                <a16:creationId xmlns:a16="http://schemas.microsoft.com/office/drawing/2014/main" id="{B9AAB965-2D4B-C6BD-700E-5FCE56471E14}"/>
              </a:ext>
            </a:extLst>
          </p:cNvPr>
          <p:cNvSpPr/>
          <p:nvPr/>
        </p:nvSpPr>
        <p:spPr>
          <a:xfrm>
            <a:off x="1150442" y="2099768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ACF4BEB3-8C3D-7109-A7C8-A33843312F03}"/>
              </a:ext>
            </a:extLst>
          </p:cNvPr>
          <p:cNvSpPr/>
          <p:nvPr/>
        </p:nvSpPr>
        <p:spPr>
          <a:xfrm>
            <a:off x="2363960" y="5786249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0E74B17E-5F94-F4B8-8CD8-09003EB8CD47}"/>
              </a:ext>
            </a:extLst>
          </p:cNvPr>
          <p:cNvSpPr/>
          <p:nvPr/>
        </p:nvSpPr>
        <p:spPr>
          <a:xfrm>
            <a:off x="681196" y="5007957"/>
            <a:ext cx="161914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Quantique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 : coins arrondis 6">
            <a:extLst>
              <a:ext uri="{FF2B5EF4-FFF2-40B4-BE49-F238E27FC236}">
                <a16:creationId xmlns:a16="http://schemas.microsoft.com/office/drawing/2014/main" id="{76EE1609-48D0-1D0E-8DF1-A603D8496B14}"/>
              </a:ext>
            </a:extLst>
          </p:cNvPr>
          <p:cNvSpPr/>
          <p:nvPr/>
        </p:nvSpPr>
        <p:spPr>
          <a:xfrm>
            <a:off x="2585815" y="3714316"/>
            <a:ext cx="1802783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Electromagnétisme</a:t>
            </a:r>
            <a:endParaRPr lang="fr-FR" sz="105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6">
            <a:extLst>
              <a:ext uri="{FF2B5EF4-FFF2-40B4-BE49-F238E27FC236}">
                <a16:creationId xmlns:a16="http://schemas.microsoft.com/office/drawing/2014/main" id="{C15269E7-BDAA-625E-6D93-98F8202B076A}"/>
              </a:ext>
            </a:extLst>
          </p:cNvPr>
          <p:cNvSpPr/>
          <p:nvPr/>
        </p:nvSpPr>
        <p:spPr>
          <a:xfrm>
            <a:off x="2833068" y="4895352"/>
            <a:ext cx="161914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Semi-Conducteur</a:t>
            </a:r>
            <a:endParaRPr lang="fr-FR" sz="10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Rectangle : coins arrondis 6">
            <a:extLst>
              <a:ext uri="{FF2B5EF4-FFF2-40B4-BE49-F238E27FC236}">
                <a16:creationId xmlns:a16="http://schemas.microsoft.com/office/drawing/2014/main" id="{83E099C0-7656-3B7D-D1C6-D0BB360486F1}"/>
              </a:ext>
            </a:extLst>
          </p:cNvPr>
          <p:cNvSpPr/>
          <p:nvPr/>
        </p:nvSpPr>
        <p:spPr>
          <a:xfrm>
            <a:off x="734312" y="3821250"/>
            <a:ext cx="142920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Matières</a:t>
            </a:r>
            <a:endParaRPr lang="fr-FR" sz="105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6">
            <a:extLst>
              <a:ext uri="{FF2B5EF4-FFF2-40B4-BE49-F238E27FC236}">
                <a16:creationId xmlns:a16="http://schemas.microsoft.com/office/drawing/2014/main" id="{9E57504E-14A5-F71F-61F0-AF9FC55C1421}"/>
              </a:ext>
            </a:extLst>
          </p:cNvPr>
          <p:cNvSpPr/>
          <p:nvPr/>
        </p:nvSpPr>
        <p:spPr>
          <a:xfrm>
            <a:off x="1871211" y="2690542"/>
            <a:ext cx="1246893" cy="209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Statistiques</a:t>
            </a:r>
            <a:endParaRPr lang="fr-FR" sz="9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FFA08B4A-CE71-7C2F-45F6-B056E1DFFF55}"/>
              </a:ext>
            </a:extLst>
          </p:cNvPr>
          <p:cNvSpPr/>
          <p:nvPr/>
        </p:nvSpPr>
        <p:spPr>
          <a:xfrm>
            <a:off x="820578" y="1953200"/>
            <a:ext cx="790988" cy="2435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Signal</a:t>
            </a:r>
            <a:endParaRPr lang="fr-FR" sz="9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Rectangle : coins arrondis 20">
            <a:extLst>
              <a:ext uri="{FF2B5EF4-FFF2-40B4-BE49-F238E27FC236}">
                <a16:creationId xmlns:a16="http://schemas.microsoft.com/office/drawing/2014/main" id="{B0CB989F-827A-1BDA-1A41-AF736DF813AE}"/>
              </a:ext>
            </a:extLst>
          </p:cNvPr>
          <p:cNvSpPr/>
          <p:nvPr/>
        </p:nvSpPr>
        <p:spPr>
          <a:xfrm>
            <a:off x="5862958" y="2513956"/>
            <a:ext cx="1802784" cy="605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Instrumentation</a:t>
            </a:r>
          </a:p>
        </p:txBody>
      </p:sp>
      <p:sp>
        <p:nvSpPr>
          <p:cNvPr id="18" name="Rectangle : coins arrondis 35">
            <a:extLst>
              <a:ext uri="{FF2B5EF4-FFF2-40B4-BE49-F238E27FC236}">
                <a16:creationId xmlns:a16="http://schemas.microsoft.com/office/drawing/2014/main" id="{0E816791-3877-70D6-F035-546111A65CB9}"/>
              </a:ext>
            </a:extLst>
          </p:cNvPr>
          <p:cNvSpPr/>
          <p:nvPr/>
        </p:nvSpPr>
        <p:spPr>
          <a:xfrm>
            <a:off x="4922910" y="3555079"/>
            <a:ext cx="2143192" cy="7493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5EDEEC8F-1BB8-3927-9818-E05C95C5B2FA}"/>
              </a:ext>
            </a:extLst>
          </p:cNvPr>
          <p:cNvSpPr/>
          <p:nvPr/>
        </p:nvSpPr>
        <p:spPr>
          <a:xfrm>
            <a:off x="8546395" y="279214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FF377178-E682-3372-0A0A-55C632382030}"/>
              </a:ext>
            </a:extLst>
          </p:cNvPr>
          <p:cNvSpPr/>
          <p:nvPr/>
        </p:nvSpPr>
        <p:spPr>
          <a:xfrm>
            <a:off x="8788241" y="4484514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0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Devenir </a:t>
            </a:r>
            <a:r>
              <a:rPr lang="fr-FR" sz="4000" dirty="0" err="1"/>
              <a:t>ingénieur·e</a:t>
            </a:r>
            <a:r>
              <a:rPr lang="fr-FR" sz="4000" dirty="0"/>
              <a:t> en photonique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1" name="Rectangle : coins arrondis 6">
            <a:extLst>
              <a:ext uri="{FF2B5EF4-FFF2-40B4-BE49-F238E27FC236}">
                <a16:creationId xmlns:a16="http://schemas.microsoft.com/office/drawing/2014/main" id="{F558F94C-7370-E3E0-800D-69A35F7F83E3}"/>
              </a:ext>
            </a:extLst>
          </p:cNvPr>
          <p:cNvSpPr/>
          <p:nvPr/>
        </p:nvSpPr>
        <p:spPr>
          <a:xfrm>
            <a:off x="8546395" y="279214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10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77078D99-0E46-0734-8454-D865A211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344" y="3093324"/>
            <a:ext cx="959136" cy="9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 : coins arrondis 6">
            <a:extLst>
              <a:ext uri="{FF2B5EF4-FFF2-40B4-BE49-F238E27FC236}">
                <a16:creationId xmlns:a16="http://schemas.microsoft.com/office/drawing/2014/main" id="{F3A6C6E1-3CDB-EBF0-7BBA-C9821C2513E3}"/>
              </a:ext>
            </a:extLst>
          </p:cNvPr>
          <p:cNvSpPr/>
          <p:nvPr/>
        </p:nvSpPr>
        <p:spPr>
          <a:xfrm>
            <a:off x="8788241" y="4484514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6" name="Picture 2" descr="Notion Logo PNG Vector (SVG) Free Download">
            <a:extLst>
              <a:ext uri="{FF2B5EF4-FFF2-40B4-BE49-F238E27FC236}">
                <a16:creationId xmlns:a16="http://schemas.microsoft.com/office/drawing/2014/main" id="{9C931006-E18D-AE23-C05D-F4AE5F35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08" y="5534286"/>
            <a:ext cx="1474471" cy="5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itHub Logo et symbole, sens, histoire, PNG, marque">
            <a:extLst>
              <a:ext uri="{FF2B5EF4-FFF2-40B4-BE49-F238E27FC236}">
                <a16:creationId xmlns:a16="http://schemas.microsoft.com/office/drawing/2014/main" id="{A7717950-B404-E9A2-CDBB-F6435E57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0" y="3212477"/>
            <a:ext cx="1105787" cy="6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Python Logo et symbole, sens, histoire, PNG, marque">
            <a:extLst>
              <a:ext uri="{FF2B5EF4-FFF2-40B4-BE49-F238E27FC236}">
                <a16:creationId xmlns:a16="http://schemas.microsoft.com/office/drawing/2014/main" id="{C364CA6C-59EA-5AF6-FED6-3988EE0C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12DA84C7-5135-F3DA-7250-DC3C32B7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ciPy | Berkeley Institute for Data Science">
            <a:extLst>
              <a:ext uri="{FF2B5EF4-FFF2-40B4-BE49-F238E27FC236}">
                <a16:creationId xmlns:a16="http://schemas.microsoft.com/office/drawing/2014/main" id="{8760BDCD-1768-467E-C5F0-66DC00AD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OpenCV, c'est quoi ? | AXOPEN">
            <a:extLst>
              <a:ext uri="{FF2B5EF4-FFF2-40B4-BE49-F238E27FC236}">
                <a16:creationId xmlns:a16="http://schemas.microsoft.com/office/drawing/2014/main" id="{44A9046F-B452-0338-CE98-51D57190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Sympy — Wikipédia">
            <a:extLst>
              <a:ext uri="{FF2B5EF4-FFF2-40B4-BE49-F238E27FC236}">
                <a16:creationId xmlns:a16="http://schemas.microsoft.com/office/drawing/2014/main" id="{A47E2C17-0C4F-349E-C944-ED7E4956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E5041846-309F-FAF1-2CBD-6C49B988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8F9D0188-42B4-C47D-7E82-9798ECE4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326" y="2453629"/>
            <a:ext cx="654963" cy="6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">
            <a:extLst>
              <a:ext uri="{FF2B5EF4-FFF2-40B4-BE49-F238E27FC236}">
                <a16:creationId xmlns:a16="http://schemas.microsoft.com/office/drawing/2014/main" id="{43E2F96F-F6B9-6FCE-F6FB-0C12B7FF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16" y="2646172"/>
            <a:ext cx="1105787" cy="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6">
            <a:extLst>
              <a:ext uri="{FF2B5EF4-FFF2-40B4-BE49-F238E27FC236}">
                <a16:creationId xmlns:a16="http://schemas.microsoft.com/office/drawing/2014/main" id="{ACD22BB9-65E6-41A0-8B39-9B563F01D339}"/>
              </a:ext>
            </a:extLst>
          </p:cNvPr>
          <p:cNvSpPr/>
          <p:nvPr/>
        </p:nvSpPr>
        <p:spPr>
          <a:xfrm>
            <a:off x="746967" y="1778266"/>
            <a:ext cx="4580314" cy="3640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Professionnels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8" name="Rectangle : coins arrondis 20">
            <a:extLst>
              <a:ext uri="{FF2B5EF4-FFF2-40B4-BE49-F238E27FC236}">
                <a16:creationId xmlns:a16="http://schemas.microsoft.com/office/drawing/2014/main" id="{A4C7F775-CAC5-C913-33CC-204F0A1F1E6A}"/>
              </a:ext>
            </a:extLst>
          </p:cNvPr>
          <p:cNvSpPr/>
          <p:nvPr/>
        </p:nvSpPr>
        <p:spPr>
          <a:xfrm>
            <a:off x="5862958" y="2513956"/>
            <a:ext cx="1802784" cy="605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Instrumentation</a:t>
            </a:r>
          </a:p>
        </p:txBody>
      </p:sp>
      <p:sp>
        <p:nvSpPr>
          <p:cNvPr id="29" name="Rectangle : coins arrondis 35">
            <a:extLst>
              <a:ext uri="{FF2B5EF4-FFF2-40B4-BE49-F238E27FC236}">
                <a16:creationId xmlns:a16="http://schemas.microsoft.com/office/drawing/2014/main" id="{848A9CB3-D64A-39B7-6EDE-EE02BD44BACC}"/>
              </a:ext>
            </a:extLst>
          </p:cNvPr>
          <p:cNvSpPr/>
          <p:nvPr/>
        </p:nvSpPr>
        <p:spPr>
          <a:xfrm>
            <a:off x="4922910" y="3555079"/>
            <a:ext cx="2143192" cy="7493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61451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C2BB3-6D67-B2A0-BA55-BD2557E9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DCB37A-40CB-07A9-702E-85E54782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A76F7-BB8F-E54D-79E1-D05DD3F03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4066FD-16C1-6540-3AB2-FA9D5D595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3DBB6D-4380-41A5-3B6D-716425E7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3600" dirty="0">
                <a:latin typeface="Bahnschrift SemiBold" panose="020B0502040204020203" pitchFamily="34" charset="0"/>
              </a:rPr>
              <a:t>Semestre 5</a:t>
            </a:r>
            <a:br>
              <a:rPr lang="fr-FR" sz="36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5400" dirty="0">
                <a:latin typeface="Bahnschrift SemiBold" panose="020B0502040204020203" pitchFamily="34" charset="0"/>
              </a:rPr>
              <a:t>Les bases</a:t>
            </a:r>
            <a:br>
              <a:rPr lang="fr-FR" sz="5400" dirty="0">
                <a:latin typeface="Bahnschrift SemiBold" panose="020B0502040204020203" pitchFamily="34" charset="0"/>
              </a:rPr>
            </a:b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BC6DE8-4483-29C0-7BE1-ED0B4896B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87A224E4-5691-D066-E9B7-F09734CA8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94F5DC7-7DDA-7C79-5AC8-BF4B2569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A58EAD-028C-BBFC-4729-AC0269CE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CD0EE818-0205-05F5-30D1-55A1C032CD6E}"/>
              </a:ext>
            </a:extLst>
          </p:cNvPr>
          <p:cNvSpPr txBox="1">
            <a:spLocks/>
          </p:cNvSpPr>
          <p:nvPr/>
        </p:nvSpPr>
        <p:spPr>
          <a:xfrm>
            <a:off x="320040" y="5640212"/>
            <a:ext cx="2694039" cy="88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Opto-Electronique</a:t>
            </a:r>
          </a:p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3831006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Semestre 5 / Les bases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0F0CE6F9-0DB2-DA95-E920-D2DC27DA6B5E}"/>
              </a:ext>
            </a:extLst>
          </p:cNvPr>
          <p:cNvSpPr/>
          <p:nvPr/>
        </p:nvSpPr>
        <p:spPr>
          <a:xfrm>
            <a:off x="619125" y="1661120"/>
            <a:ext cx="4120964" cy="36564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Formation Humaine et Professionnelle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33BFCB99-F929-21B7-A816-90EB99E4BE98}"/>
              </a:ext>
            </a:extLst>
          </p:cNvPr>
          <p:cNvSpPr/>
          <p:nvPr/>
        </p:nvSpPr>
        <p:spPr>
          <a:xfrm>
            <a:off x="619125" y="3161553"/>
            <a:ext cx="4120964" cy="36564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Physique et Photonique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7A3F074-1B65-CE9E-3C27-819845C3A420}"/>
              </a:ext>
            </a:extLst>
          </p:cNvPr>
          <p:cNvSpPr/>
          <p:nvPr/>
        </p:nvSpPr>
        <p:spPr>
          <a:xfrm>
            <a:off x="619125" y="5056341"/>
            <a:ext cx="4120964" cy="365643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Ingénierie et Signal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CC73CB-8886-37E4-8294-BB5FB5333528}"/>
              </a:ext>
            </a:extLst>
          </p:cNvPr>
          <p:cNvSpPr txBox="1"/>
          <p:nvPr/>
        </p:nvSpPr>
        <p:spPr>
          <a:xfrm>
            <a:off x="960614" y="2132493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Anglais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Ateliers Métiers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LV2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A8579E-A8A7-4D93-196E-EE5FA58B4163}"/>
              </a:ext>
            </a:extLst>
          </p:cNvPr>
          <p:cNvSpPr txBox="1"/>
          <p:nvPr/>
        </p:nvSpPr>
        <p:spPr>
          <a:xfrm>
            <a:off x="907225" y="3632926"/>
            <a:ext cx="3409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Instrumentale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Colorimétrie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Mécanique Quantique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Physique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5CE138-B15C-F716-7193-5A4AA897D6DA}"/>
              </a:ext>
            </a:extLst>
          </p:cNvPr>
          <p:cNvSpPr txBox="1"/>
          <p:nvPr/>
        </p:nvSpPr>
        <p:spPr>
          <a:xfrm>
            <a:off x="907225" y="5529285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Maths et Signal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Opto-Electronique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Outils Numériques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0A78CC-94ED-F5C9-AAB9-3B604B8C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85" y="1731837"/>
            <a:ext cx="2013103" cy="29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47304A-FA62-A3AF-1362-B12C8CDA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2" y="1792787"/>
            <a:ext cx="2285147" cy="15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3BCE4B-E15F-5546-A108-9FECB89A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99" y="3590672"/>
            <a:ext cx="4009705" cy="1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58551ED-1090-962F-501B-A9072F68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60" y="5333175"/>
            <a:ext cx="2234612" cy="14298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65D9B1-E7DC-EC61-F90B-29F22A7F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988" y="5155918"/>
            <a:ext cx="2257660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B0F14-0653-6A28-4989-044A70E2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8FB89-F1D0-A172-997B-1BE2268C2CB7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767202-436F-EA58-7F0A-79EFBE6F98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Ressources en ligne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34310-FA7B-919C-D4B8-3AC1BE91B6E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3CB2BA-4A6B-7052-A7AB-C5FFDF9C0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C44D69-C402-A629-BF34-FD0F714DAC0A}"/>
              </a:ext>
            </a:extLst>
          </p:cNvPr>
          <p:cNvSpPr txBox="1"/>
          <p:nvPr/>
        </p:nvSpPr>
        <p:spPr>
          <a:xfrm>
            <a:off x="669906" y="1516202"/>
            <a:ext cx="5417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ahnschrift SemiBold" panose="020B0502040204020203" pitchFamily="34" charset="0"/>
              </a:rPr>
              <a:t>https://lense.institutoptique.fr/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AF2D60-0BDA-9CE7-0F29-CB9B468C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2212962"/>
            <a:ext cx="7640826" cy="44844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9AD05F-CDFC-D987-A65C-02CF12E2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80" y="3098841"/>
            <a:ext cx="3241580" cy="3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285CC-4FAC-3327-3E31-6441EAF1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 descr="Une image contenant jouet, roue, circuit">
            <a:extLst>
              <a:ext uri="{FF2B5EF4-FFF2-40B4-BE49-F238E27FC236}">
                <a16:creationId xmlns:a16="http://schemas.microsoft.com/office/drawing/2014/main" id="{ABF5CF13-E5F3-D86F-0F96-436092CD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FB487F-8530-07C7-F48A-9804E865B597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DA3A10-C273-211B-9316-D0D36943DF53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et la photonique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4D3FE-2DC1-2847-F3CB-A96461A3204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DF6376-18CA-0EC9-CF7D-170D38140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1798122E-71F8-16FC-DF55-88C3D4996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3F3B6C1-68F1-64A7-73CF-E4ADB0EA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B318E10A-7563-F249-E5E2-D1181F97BD4D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368CDBDE-7803-5E8B-6E7E-BCF59E3F5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8F046A31-0FC7-DB4D-2D29-1C7DC99773CF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1901D0-7C5B-C6DA-8077-E8CF03082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0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89068F-C994-582B-C096-F5EA710566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9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19DF-7B01-38A5-167E-B263BBB1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FBF68A-3889-DE01-A65C-1A37F7B85BE9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0ADADF-4E3A-E053-0778-9DCF34AE5ED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</a:t>
            </a:r>
            <a:r>
              <a:rPr lang="fr-FR" sz="4000" dirty="0" err="1"/>
              <a:t>Ingénieur·e</a:t>
            </a:r>
            <a:endParaRPr lang="fr-FR" sz="4000" dirty="0"/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B5431-05F0-5A2E-ACAE-06D1A796682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6FD886-8D6D-B060-49F0-24EE88992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FEE0FB2-C5BE-EF1C-789E-838B19EF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552" y="2488960"/>
            <a:ext cx="4557146" cy="24004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70D281C-4362-E44D-411F-F6C29ECAAB00}"/>
              </a:ext>
            </a:extLst>
          </p:cNvPr>
          <p:cNvSpPr txBox="1"/>
          <p:nvPr/>
        </p:nvSpPr>
        <p:spPr>
          <a:xfrm>
            <a:off x="6477552" y="4889441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A35F55F-AD94-AA12-947C-4AFF23D55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02" y="4132911"/>
            <a:ext cx="2200486" cy="2185717"/>
          </a:xfrm>
          <a:prstGeom prst="rect">
            <a:avLst/>
          </a:prstGeom>
        </p:spPr>
      </p:pic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52211031-69DC-8C31-692D-31B2599710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2512841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E97ECE6E-3A28-0C23-6824-DB3AEC8F2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807" y="4132911"/>
            <a:ext cx="2069086" cy="15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Systèmes de détection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815C94-B302-5897-2B24-6006B937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4" y="3887991"/>
            <a:ext cx="1392915" cy="19411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9E6D40-A80D-F8D7-19A3-20BF0A05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26" y="2076857"/>
            <a:ext cx="4642427" cy="41977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56DD07-CF70-6C82-FD2A-ADEE9A05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63" y="2710395"/>
            <a:ext cx="4911868" cy="2538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7C9FDE-6C4D-8B93-67D3-0CD12C9BE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976" y="4677652"/>
            <a:ext cx="2118965" cy="70214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4448BC6-7D1A-A4FA-CE44-0D6C3A979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982" y="5663410"/>
            <a:ext cx="287695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516E-4874-7438-FDD0-E2A3485C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60AF31-0EA9-16B9-A743-580F9B0131C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DCAD13-3553-2E1E-1B01-2F761AD41860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Projets 2A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7E7AC6-F2C1-2A14-226F-7654162A8F1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9D5346-8BAB-ADA6-20F1-DE322F00B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BFA916E-E729-ABFC-380F-67B6A994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424" y="1740920"/>
            <a:ext cx="2322348" cy="6648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00B7B1-3938-2CC3-B574-1C4A833F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84" y="2488872"/>
            <a:ext cx="6182588" cy="14289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0E8E9BB-59A1-F3BC-357A-FF1F97C65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326" y="2723016"/>
            <a:ext cx="1038370" cy="1619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0CAEF5-02B9-0B30-EF8B-5F9BC3EAF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50" y="3321445"/>
            <a:ext cx="6762376" cy="328237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CE117F3-F3FB-A4BC-F867-99CC61AD1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25" y="4974105"/>
            <a:ext cx="2524477" cy="12479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DD2286C-3C8E-7C6D-D912-78AD6C51C899}"/>
              </a:ext>
            </a:extLst>
          </p:cNvPr>
          <p:cNvSpPr txBox="1"/>
          <p:nvPr/>
        </p:nvSpPr>
        <p:spPr>
          <a:xfrm>
            <a:off x="911512" y="6083555"/>
            <a:ext cx="2294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Aurea</a:t>
            </a:r>
            <a:r>
              <a:rPr lang="fr-FR" sz="1200" dirty="0"/>
              <a:t> TPS-1550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DDA8D5-65F5-F1C8-8E96-107284CC1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13" y="1829389"/>
            <a:ext cx="2095792" cy="115268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DAA4257-391B-1280-C484-90FA9B6E667E}"/>
              </a:ext>
            </a:extLst>
          </p:cNvPr>
          <p:cNvSpPr txBox="1"/>
          <p:nvPr/>
        </p:nvSpPr>
        <p:spPr>
          <a:xfrm>
            <a:off x="911512" y="2803990"/>
            <a:ext cx="2654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Aurea</a:t>
            </a:r>
            <a:r>
              <a:rPr lang="fr-FR" sz="1200" dirty="0"/>
              <a:t> </a:t>
            </a:r>
            <a:r>
              <a:rPr lang="fr-FR" sz="1200" dirty="0" err="1"/>
              <a:t>Chronoxea</a:t>
            </a:r>
            <a:r>
              <a:rPr lang="fr-FR" sz="1200" dirty="0"/>
              <a:t> (corrélateur)</a:t>
            </a:r>
          </a:p>
        </p:txBody>
      </p:sp>
    </p:spTree>
    <p:extLst>
      <p:ext uri="{BB962C8B-B14F-4D97-AF65-F5344CB8AC3E}">
        <p14:creationId xmlns:p14="http://schemas.microsoft.com/office/powerpoint/2010/main" val="271873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32E8-C94F-B370-DC93-10F7B4C2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22C66F-DBB0-4BC8-E387-B20C258C7D0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DCF7F1-B2AC-98DA-C689-F8E2F1FC03B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Projets 2A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CEC0A-D968-3DA4-983C-1ACFB663645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3273CD-4CAA-57A8-F699-13340344D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2BA805-D6B7-DF43-C6D1-9946B386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40" y="3973037"/>
            <a:ext cx="4629796" cy="2295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7CA2546-5015-F933-F896-536762C2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53" y="5043893"/>
            <a:ext cx="3708402" cy="16653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78BB9FF-8E3B-C33D-482F-EDD5D3C8920B}"/>
              </a:ext>
            </a:extLst>
          </p:cNvPr>
          <p:cNvSpPr txBox="1"/>
          <p:nvPr/>
        </p:nvSpPr>
        <p:spPr>
          <a:xfrm>
            <a:off x="5138928" y="1673216"/>
            <a:ext cx="6967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EE7202"/>
                </a:solidFill>
              </a:rPr>
              <a:t>Du laser industriel à la séance de travaux pratiques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A0B769A-48FB-8BDC-E7A1-5EE1ED113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824" y="2195976"/>
            <a:ext cx="5611008" cy="45726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1F1BF88-A429-C2B8-5BC3-DD1CDD6872B8}"/>
              </a:ext>
            </a:extLst>
          </p:cNvPr>
          <p:cNvSpPr txBox="1"/>
          <p:nvPr/>
        </p:nvSpPr>
        <p:spPr>
          <a:xfrm>
            <a:off x="743267" y="2163516"/>
            <a:ext cx="47803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b="1" dirty="0"/>
              <a:t>Objectif</a:t>
            </a:r>
            <a:r>
              <a:rPr lang="fr-FR" sz="1400" dirty="0"/>
              <a:t> : donner une seconde vie à deux lasers industriels </a:t>
            </a:r>
            <a:r>
              <a:rPr lang="fr-FR" sz="1400" b="1" i="1" dirty="0"/>
              <a:t>JADE2</a:t>
            </a:r>
            <a:r>
              <a:rPr lang="fr-FR" sz="1400" dirty="0"/>
              <a:t> en faisant d’eux le sujet d’étude de séances de travaux pratiques de troisième année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B4468C0-055D-C71E-6277-DE4B3448F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25" y="3010877"/>
            <a:ext cx="363905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5346-E1C4-BEEC-2DAA-5010039F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59B873-3F62-6685-875A-8CED04F140A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97A5C1-595E-DCBB-8030-A64C45BB3BEC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</a:t>
            </a:r>
            <a:r>
              <a:rPr lang="fr-FR" sz="4000" dirty="0" err="1"/>
              <a:t>Ingénieur·e</a:t>
            </a:r>
            <a:endParaRPr lang="fr-FR" sz="4000" dirty="0"/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70017-29B3-F361-6071-5EED338C83B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37951B-AC58-678D-9579-EBCD160DB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50CE8F4-B0AA-57C8-DEB6-5442CBB00516}"/>
              </a:ext>
            </a:extLst>
          </p:cNvPr>
          <p:cNvSpPr txBox="1"/>
          <p:nvPr/>
        </p:nvSpPr>
        <p:spPr>
          <a:xfrm>
            <a:off x="3360965" y="2590577"/>
            <a:ext cx="813434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"Le métier de l'ingénieur consiste à </a:t>
            </a:r>
            <a:r>
              <a:rPr lang="fr-FR" sz="2400" b="1" i="0" dirty="0">
                <a:effectLst/>
                <a:latin typeface="Marianne"/>
              </a:rPr>
              <a:t>poser, étudier et résoudre 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de manière performante et innovante </a:t>
            </a:r>
            <a:r>
              <a:rPr lang="fr-FR" sz="2400" b="1" i="0" dirty="0">
                <a:effectLst/>
                <a:latin typeface="Marianne"/>
              </a:rPr>
              <a:t>des problèmes souvent complexes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 de </a:t>
            </a:r>
            <a:r>
              <a:rPr lang="fr-FR" sz="2400" b="1" i="0" dirty="0">
                <a:solidFill>
                  <a:srgbClr val="EE7202"/>
                </a:solidFill>
                <a:effectLst/>
                <a:latin typeface="Marianne"/>
              </a:rPr>
              <a:t>création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, de </a:t>
            </a:r>
            <a:r>
              <a:rPr lang="fr-FR" sz="2400" b="1" i="0" dirty="0">
                <a:solidFill>
                  <a:srgbClr val="EE7202"/>
                </a:solidFill>
                <a:effectLst/>
                <a:latin typeface="Marianne"/>
              </a:rPr>
              <a:t>conception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, de </a:t>
            </a:r>
            <a:r>
              <a:rPr lang="fr-FR" sz="2400" b="1" i="0" dirty="0">
                <a:solidFill>
                  <a:srgbClr val="EE7202"/>
                </a:solidFill>
                <a:effectLst/>
                <a:latin typeface="Marianne"/>
              </a:rPr>
              <a:t>réalisation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, de </a:t>
            </a:r>
            <a:r>
              <a:rPr lang="fr-FR" sz="2400" b="1" i="0" dirty="0">
                <a:solidFill>
                  <a:srgbClr val="EE7202"/>
                </a:solidFill>
                <a:effectLst/>
                <a:latin typeface="Marianne"/>
              </a:rPr>
              <a:t>mise en œuvre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 et de </a:t>
            </a:r>
            <a:r>
              <a:rPr lang="fr-FR" sz="2400" b="1" i="0" dirty="0">
                <a:solidFill>
                  <a:srgbClr val="EE7202"/>
                </a:solidFill>
                <a:effectLst/>
                <a:latin typeface="Marianne"/>
              </a:rPr>
              <a:t>contrôle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, ayant pour objet des </a:t>
            </a:r>
            <a:r>
              <a:rPr lang="fr-FR" sz="2400" b="1" i="0" dirty="0">
                <a:solidFill>
                  <a:srgbClr val="00B0F0"/>
                </a:solidFill>
                <a:effectLst/>
                <a:latin typeface="Marianne"/>
              </a:rPr>
              <a:t>produits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, des </a:t>
            </a:r>
            <a:r>
              <a:rPr lang="fr-FR" sz="2400" b="1" i="0" dirty="0">
                <a:solidFill>
                  <a:srgbClr val="00B0F0"/>
                </a:solidFill>
                <a:effectLst/>
                <a:latin typeface="Marianne"/>
              </a:rPr>
              <a:t>systèmes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 ou des </a:t>
            </a:r>
            <a:r>
              <a:rPr lang="fr-FR" sz="2400" b="1" i="0" dirty="0">
                <a:solidFill>
                  <a:srgbClr val="00B0F0"/>
                </a:solidFill>
                <a:effectLst/>
                <a:latin typeface="Marianne"/>
              </a:rPr>
              <a:t>services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 - et éventuellement leur financement et leur commercialisation - au sein d'une organisation compétitive. </a:t>
            </a:r>
          </a:p>
          <a:p>
            <a:pPr algn="just"/>
            <a:endParaRPr lang="fr-FR" sz="2400" b="0" i="0" dirty="0">
              <a:solidFill>
                <a:srgbClr val="000091"/>
              </a:solidFill>
              <a:effectLst/>
              <a:latin typeface="Marianne"/>
            </a:endParaRPr>
          </a:p>
          <a:p>
            <a:pPr algn="just"/>
            <a:r>
              <a:rPr lang="fr-FR" sz="2000" b="0" i="1" dirty="0">
                <a:solidFill>
                  <a:srgbClr val="000091"/>
                </a:solidFill>
                <a:effectLst/>
                <a:latin typeface="Marianne"/>
              </a:rPr>
              <a:t>Il prend en compte les préoccupations de protection de l'homme, de la vie et de l'environnement, et plus généralement du bien-être collectif.</a:t>
            </a:r>
            <a:r>
              <a:rPr lang="fr-FR" sz="2400" b="0" i="0" dirty="0">
                <a:solidFill>
                  <a:srgbClr val="000091"/>
                </a:solidFill>
                <a:effectLst/>
                <a:latin typeface="Marianne"/>
              </a:rPr>
              <a:t>"</a:t>
            </a:r>
            <a:endParaRPr lang="fr-FR" sz="2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50EFAFC-F5A7-A567-7E7A-64D7D4C3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25" y="1869876"/>
            <a:ext cx="1448682" cy="144140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B9D3A01-BFDA-1DC1-4568-0EDE2AB8A0AB}"/>
              </a:ext>
            </a:extLst>
          </p:cNvPr>
          <p:cNvSpPr txBox="1"/>
          <p:nvPr/>
        </p:nvSpPr>
        <p:spPr>
          <a:xfrm>
            <a:off x="3084666" y="1869876"/>
            <a:ext cx="8410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0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Définition du métier de l’</a:t>
            </a:r>
            <a:r>
              <a:rPr lang="fr-FR" sz="2000" b="1" i="0" dirty="0" err="1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ingénieur·e</a:t>
            </a:r>
            <a:endParaRPr lang="fr-FR" sz="2400" b="1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8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86DD-94C0-E086-82A1-241764BB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C486B-C7B3-409A-3DF6-D4FD337350F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34819E-F61D-CA8F-573E-107509E62569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/ Compétences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F8E42-823D-C22E-731B-2FBFCBDCF94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7780BE-0E90-A76A-253A-547FF6DB0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8FB2D3-EAB6-30E4-8606-3E6963B6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25" y="1869876"/>
            <a:ext cx="1448682" cy="14414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97F964-2E92-EBB4-D286-7CE6D87D0B02}"/>
              </a:ext>
            </a:extLst>
          </p:cNvPr>
          <p:cNvSpPr txBox="1"/>
          <p:nvPr/>
        </p:nvSpPr>
        <p:spPr>
          <a:xfrm>
            <a:off x="3084666" y="1869876"/>
            <a:ext cx="8410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0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Injonction à la mise en place depuis quelques années</a:t>
            </a:r>
            <a:endParaRPr lang="fr-FR" sz="2400" b="1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A71EC5B-1143-C572-CF95-0162882BF504}"/>
              </a:ext>
            </a:extLst>
          </p:cNvPr>
          <p:cNvSpPr txBox="1"/>
          <p:nvPr/>
        </p:nvSpPr>
        <p:spPr>
          <a:xfrm>
            <a:off x="3739045" y="2390522"/>
            <a:ext cx="7545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ctr">
              <a:buFontTx/>
              <a:buChar char="-"/>
            </a:pPr>
            <a:r>
              <a:rPr lang="fr-FR" sz="200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Ensemble des écoles d’</a:t>
            </a:r>
            <a:r>
              <a:rPr lang="fr-FR" sz="2000" i="0" dirty="0" err="1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ingénieur·e</a:t>
            </a:r>
            <a:endParaRPr lang="fr-FR" sz="2000" i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  <a:p>
            <a:pPr marL="342900" indent="-342900" rtl="0" fontAlgn="ctr">
              <a:buFontTx/>
              <a:buChar char="-"/>
            </a:pPr>
            <a:r>
              <a:rPr lang="fr-FR" sz="2000" dirty="0">
                <a:solidFill>
                  <a:srgbClr val="0A3260"/>
                </a:solidFill>
                <a:latin typeface="Montserrat" panose="00000500000000000000" pitchFamily="2" charset="0"/>
              </a:rPr>
              <a:t>En cours de déploiement dans les universités</a:t>
            </a:r>
          </a:p>
          <a:p>
            <a:pPr marL="342900" indent="-342900" rtl="0" fontAlgn="ctr">
              <a:buFontTx/>
              <a:buChar char="-"/>
            </a:pPr>
            <a:r>
              <a:rPr lang="fr-FR" sz="200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En France, puis vers d’autres pays francophones</a:t>
            </a:r>
            <a:endParaRPr lang="fr-FR" sz="240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C16E3-942B-5D8F-73B7-CA03042053E4}"/>
              </a:ext>
            </a:extLst>
          </p:cNvPr>
          <p:cNvSpPr txBox="1"/>
          <p:nvPr/>
        </p:nvSpPr>
        <p:spPr>
          <a:xfrm>
            <a:off x="743266" y="3922328"/>
            <a:ext cx="9588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0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Fiche RNCP : Répertoire </a:t>
            </a:r>
            <a:r>
              <a:rPr lang="fr-FR" sz="2000" b="1" dirty="0">
                <a:solidFill>
                  <a:srgbClr val="0A3260"/>
                </a:solidFill>
                <a:latin typeface="Montserrat" panose="00000500000000000000" pitchFamily="2" charset="0"/>
              </a:rPr>
              <a:t>N</a:t>
            </a:r>
            <a:r>
              <a:rPr lang="fr-FR" sz="20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ational des Certifications Professionnelles</a:t>
            </a:r>
            <a:endParaRPr lang="fr-FR" sz="2400" b="1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1CD3FE1-6DAE-4007-785E-BC186564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37" y="5058527"/>
            <a:ext cx="6258798" cy="6001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3BBDA38-D5A4-EE1F-2E03-5B9BAD2EA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636" y="4849652"/>
            <a:ext cx="350568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2563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</TotalTime>
  <Words>464</Words>
  <Application>Microsoft Office PowerPoint</Application>
  <PresentationFormat>Grand écran</PresentationFormat>
  <Paragraphs>92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Arial</vt:lpstr>
      <vt:lpstr>Avenir Next LT Pro</vt:lpstr>
      <vt:lpstr>Bahnschrift Light</vt:lpstr>
      <vt:lpstr>Bahnschrift SemiBold</vt:lpstr>
      <vt:lpstr>Calibri</vt:lpstr>
      <vt:lpstr>FreeSans</vt:lpstr>
      <vt:lpstr>Liberation Sans</vt:lpstr>
      <vt:lpstr>Marianne</vt:lpstr>
      <vt:lpstr>Montserrat</vt:lpstr>
      <vt:lpstr>Wingdings</vt:lpstr>
      <vt:lpstr>AccentBoxVTI</vt:lpstr>
      <vt:lpstr> Welcome to   SupOptique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Semestre 5  Systèmes Optiques </vt:lpstr>
      <vt:lpstr>Présentation PowerPoint</vt:lpstr>
      <vt:lpstr>Présentation PowerPoint</vt:lpstr>
      <vt:lpstr>Présentation PowerPoint</vt:lpstr>
      <vt:lpstr> Semestre 5  Les bases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551</cp:revision>
  <dcterms:created xsi:type="dcterms:W3CDTF">2023-04-08T12:37:13Z</dcterms:created>
  <dcterms:modified xsi:type="dcterms:W3CDTF">2025-09-12T05:21:33Z</dcterms:modified>
</cp:coreProperties>
</file>